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63" r:id="rId29"/>
    <p:sldId id="287" r:id="rId30"/>
    <p:sldId id="276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1" autoAdjust="0"/>
    <p:restoredTop sz="95280" autoAdjust="0"/>
  </p:normalViewPr>
  <p:slideViewPr>
    <p:cSldViewPr snapToGrid="0" snapToObjects="1">
      <p:cViewPr varScale="1">
        <p:scale>
          <a:sx n="87" d="100"/>
          <a:sy n="87" d="100"/>
        </p:scale>
        <p:origin x="30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18/05/2017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164C93-6DD2-4302-9844-51DF7FF9B16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93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61C16A-8229-434E-88AE-02FEF893CB0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47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EE87266-4D06-4100-88EF-C9C8F689627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2DCCFF-2BB9-4314-A66F-8DCCE971C81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2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B59B259-9480-46A6-B38B-0FC8ADBD3C4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567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1CC53F1-9177-4C2C-8041-6EB846572321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86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C3D771-CB72-45BF-8470-00D3E4044F36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4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950E13-F8F6-4F47-B5EE-3104DEAC8CE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0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3FC3FCB-341F-43FA-AF4B-6B276D1FABF4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3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952697-8834-4E53-8F77-DD9D6B92A20D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61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06A240-AEB4-4672-95C9-9D955352D39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0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F3F677-AAE4-4935-8767-AFD93BDF68BC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3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197E8D1-C0A7-4BD8-B8DA-152605A6BC6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95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652D132-9A36-4C74-855D-7D651FFDC920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4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18/05/2017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w3c.github.io/webdriver/webdriver-spec.html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2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</a:t>
            </a:r>
            <a:r>
              <a:rPr lang="es-ES" sz="4200" b="1" dirty="0" err="1">
                <a:latin typeface="metafors" panose="00000500000000000000" pitchFamily="2" charset="0"/>
              </a:rPr>
              <a:t>Cucumber</a:t>
            </a:r>
            <a:r>
              <a:rPr lang="es-ES" sz="4200" b="1" dirty="0">
                <a:latin typeface="metafors" panose="00000500000000000000" pitchFamily="2" charset="0"/>
              </a:rPr>
              <a:t>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923554" y="2365027"/>
            <a:ext cx="5864107" cy="46188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Feature: </a:t>
            </a:r>
            <a:r>
              <a:rPr lang="en-US" sz="1050" dirty="0">
                <a:latin typeface="Consolas" panose="020B0609020204030204" pitchFamily="49" charset="0"/>
              </a:rPr>
              <a:t>Transferring money between accounts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In order to manage my money more efficiently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As a bank client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 want to transfer funds between my accounts whenever I need to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  <a:p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 </a:t>
            </a:r>
            <a:r>
              <a:rPr lang="en-US" sz="1050" dirty="0">
                <a:latin typeface="Consolas" panose="020B0609020204030204" pitchFamily="49" charset="0"/>
              </a:rPr>
              <a:t>Transferring with insufficient funds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1500.00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receive an 'insufficient funds' error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1000.00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2000.00 in my Savings account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all the money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n-US" sz="1050" dirty="0">
                <a:latin typeface="Consolas" panose="020B0609020204030204" pitchFamily="49" charset="0"/>
              </a:rPr>
              <a:t> I transfer 1000.00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3000.00 in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receive an 'no more funds' warning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sz="1050" dirty="0">
              <a:solidFill>
                <a:srgbClr val="000000"/>
              </a:solidFill>
              <a:latin typeface="Consolas" panose="020B0609020204030204" pitchFamily="49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4" name="Cerrar corchete 3"/>
          <p:cNvSpPr/>
          <p:nvPr/>
        </p:nvSpPr>
        <p:spPr>
          <a:xfrm>
            <a:off x="6928338" y="2365027"/>
            <a:ext cx="149470" cy="661337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errar corchete 11"/>
          <p:cNvSpPr/>
          <p:nvPr/>
        </p:nvSpPr>
        <p:spPr>
          <a:xfrm>
            <a:off x="6928338" y="3226777"/>
            <a:ext cx="149470" cy="3575126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Box 1"/>
          <p:cNvSpPr/>
          <p:nvPr/>
        </p:nvSpPr>
        <p:spPr>
          <a:xfrm>
            <a:off x="7218484" y="2377852"/>
            <a:ext cx="3895168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funcionalidad del software que da soporte a un objetivo del negocio.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4" name="Text Box 1"/>
          <p:cNvSpPr/>
          <p:nvPr/>
        </p:nvSpPr>
        <p:spPr>
          <a:xfrm>
            <a:off x="7218484" y="4274585"/>
            <a:ext cx="3895168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escenario representa un ejemplo de uso concreto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 Surgen a raíz de la colaboración entre los involucrados y ayudan a minimizar malentendidos y falsas suposiciones sobre aspectos concretos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Uno de los aspectos más atractivos de BDD es la posibilidad de generar documentación viva y completamente actualizada: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escenarios dicen exactamente lo que hace la aplicación, si no, su ejecución fallaría.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8" y="3485503"/>
            <a:ext cx="1780283" cy="7529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5187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Objetivos de Negocio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37" y="3489737"/>
            <a:ext cx="1780283" cy="75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94968" y="3682126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err="1">
                <a:latin typeface="metafors" panose="00000500000000000000" pitchFamily="2" charset="0"/>
              </a:rPr>
              <a:t>Features</a:t>
            </a:r>
            <a:endParaRPr lang="es-ES_tradnl" sz="2000" b="1" dirty="0">
              <a:latin typeface="metafors" panose="00000500000000000000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8" y="3485503"/>
            <a:ext cx="1780283" cy="7529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44728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Escenarios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838575" y="3495203"/>
            <a:ext cx="495130" cy="7335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581664" y="3473883"/>
            <a:ext cx="495130" cy="7335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8421302" y="3490151"/>
            <a:ext cx="495130" cy="7335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4673490"/>
            <a:ext cx="1910340" cy="46749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7151537" y="472016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viva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204572"/>
            <a:ext cx="1910340" cy="467497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151537" y="5251242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Informes en tiempo real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751099"/>
            <a:ext cx="1910340" cy="46749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7174146" y="580018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técnica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6312444"/>
            <a:ext cx="1910340" cy="467497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7160710" y="6361105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Validación automática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93" y="3509846"/>
            <a:ext cx="1780283" cy="752922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366353" y="3565682"/>
            <a:ext cx="150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Especificaciones Ejecutables</a:t>
            </a:r>
          </a:p>
        </p:txBody>
      </p:sp>
      <p:sp>
        <p:nvSpPr>
          <p:cNvPr id="37" name="Cerrar corchete 36"/>
          <p:cNvSpPr/>
          <p:nvPr/>
        </p:nvSpPr>
        <p:spPr>
          <a:xfrm>
            <a:off x="9150219" y="4673490"/>
            <a:ext cx="149470" cy="2106451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329474" y="4378399"/>
            <a:ext cx="1427852" cy="133738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89" y="4824578"/>
            <a:ext cx="691425" cy="18146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53" y="5345176"/>
            <a:ext cx="691425" cy="1814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0" y="5894115"/>
            <a:ext cx="691425" cy="181463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1" y="6455460"/>
            <a:ext cx="691425" cy="181463"/>
          </a:xfrm>
          <a:prstGeom prst="rect">
            <a:avLst/>
          </a:prstGeom>
        </p:spPr>
      </p:pic>
      <p:sp>
        <p:nvSpPr>
          <p:cNvPr id="42" name="Text Box 1"/>
          <p:cNvSpPr/>
          <p:nvPr/>
        </p:nvSpPr>
        <p:spPr>
          <a:xfrm>
            <a:off x="2504470" y="4720912"/>
            <a:ext cx="389516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Ayuda a Negocio, QA y </a:t>
            </a:r>
            <a:r>
              <a:rPr lang="es-ES" altLang="es-ES" sz="16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 conocer lo que se ha construido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3" name="Text Box 1"/>
          <p:cNvSpPr/>
          <p:nvPr/>
        </p:nvSpPr>
        <p:spPr>
          <a:xfrm>
            <a:off x="3454497" y="5237913"/>
            <a:ext cx="2961312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Cuánto se ha hecho y cuánto queda por hacer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4" name="Text Box 1"/>
          <p:cNvSpPr/>
          <p:nvPr/>
        </p:nvSpPr>
        <p:spPr>
          <a:xfrm>
            <a:off x="3661852" y="5782082"/>
            <a:ext cx="271335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Código más fácil de actualizar y mantener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5" name="Text Box 1"/>
          <p:cNvSpPr/>
          <p:nvPr/>
        </p:nvSpPr>
        <p:spPr>
          <a:xfrm>
            <a:off x="3420503" y="6344664"/>
            <a:ext cx="299530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Pruebas funcionales de regresión automatizadas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390" y="3035341"/>
            <a:ext cx="324837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beha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094" y="3388464"/>
            <a:ext cx="986266" cy="3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ecflow.org/wp-content/uploads/2016/07/SF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08" y="3149334"/>
            <a:ext cx="974512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@behav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35" y="3677892"/>
            <a:ext cx="735753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63739" y="2465119"/>
            <a:ext cx="57333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49831" y="3200159"/>
            <a:ext cx="551752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my (.*) account has a balance of (\\d+)$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setupInitialAccount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Setup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account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55043" y="4572099"/>
            <a:ext cx="776364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transfer (\\d+) from my (.*) account to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transferAmountBetweenAccounts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source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destination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Perform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action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19311" y="5722825"/>
            <a:ext cx="546489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should have (\\d+) in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checkAccountAmount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Assert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amount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90414" y="2681207"/>
            <a:ext cx="3704094" cy="3148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90414" y="2996033"/>
            <a:ext cx="5021450" cy="1524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90414" y="3144973"/>
            <a:ext cx="3572359" cy="3182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25446" y="2384288"/>
            <a:ext cx="2958757" cy="8076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2211">
            <a:off x="5250487" y="3509598"/>
            <a:ext cx="1472497" cy="60579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2705" flipV="1">
            <a:off x="-186866" y="4359346"/>
            <a:ext cx="2671724" cy="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880000" y="3570120"/>
            <a:ext cx="6766920" cy="25761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lang="es-E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o entrada de texto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sobre elementos HTML pertenecientes al DOM de la página.​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Movimiento del puntero del ratón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a una determinada posición o sobre un determinado elemento.​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drag'n'drop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(arrastrar y soltar) elementos.​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Comprobación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 de si un elemento se puede </a:t>
            </a:r>
            <a:r>
              <a:rPr lang="es-E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clickar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, es visible, o está en el árbol DOM de la página.​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</a:t>
            </a:r>
            <a:r>
              <a:rPr lang="es-E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código </a:t>
            </a:r>
            <a:r>
              <a:rPr lang="es-ES" sz="1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Javascript</a:t>
            </a: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 en el navegador instanciado​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Imagen 4"/>
          <p:cNvPicPr/>
          <p:nvPr/>
        </p:nvPicPr>
        <p:blipFill>
          <a:blip r:embed="rId4"/>
          <a:stretch/>
        </p:blipFill>
        <p:spPr>
          <a:xfrm>
            <a:off x="721080" y="158364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98760" y="163152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Imagen 56"/>
          <p:cNvPicPr/>
          <p:nvPr/>
        </p:nvPicPr>
        <p:blipFill>
          <a:blip r:embed="rId5"/>
          <a:stretch/>
        </p:blipFill>
        <p:spPr>
          <a:xfrm rot="2753400">
            <a:off x="1452960" y="4221000"/>
            <a:ext cx="1331640" cy="399240"/>
          </a:xfrm>
          <a:prstGeom prst="rect">
            <a:avLst/>
          </a:prstGeom>
          <a:ln>
            <a:noFill/>
          </a:ln>
        </p:spPr>
      </p:pic>
      <p:pic>
        <p:nvPicPr>
          <p:cNvPr id="504" name="Imagen 503"/>
          <p:cNvPicPr/>
          <p:nvPr/>
        </p:nvPicPr>
        <p:blipFill>
          <a:blip r:embed="rId6"/>
          <a:stretch/>
        </p:blipFill>
        <p:spPr>
          <a:xfrm>
            <a:off x="8712000" y="5292000"/>
            <a:ext cx="288000" cy="28800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98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0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1152000" y="3982320"/>
            <a:ext cx="10222920" cy="22424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2.0, se introdujo el uso de "Drivers" específicos para cada navegador, con lo cual,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se comunicaría con esos Drivers.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2.0 para interactuar realmente con el navegador. 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lang="es-ES" sz="1800" b="0" u="sng" strike="noStrike" spc="-1" dirty="0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  <a:hlinkClick r:id="rId5"/>
              </a:rPr>
              <a:t>https://w3c.github.io/webdriver/webdriver-spec.html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llamada </a:t>
            </a:r>
            <a:r>
              <a:rPr lang="es-ES" sz="24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RC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tests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era 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RC quien inyectaba </a:t>
            </a:r>
            <a:r>
              <a:rPr lang="es-ES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Javascript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puro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</a:t>
            </a:r>
            <a:r>
              <a:rPr lang="es-E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trigger</a:t>
            </a:r>
            <a:r>
              <a:rPr lang="es-E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) de la ejecución de eventos en el DOM, y simulando así el comportamiento de un usuario.</a:t>
            </a:r>
            <a:r>
              <a:rPr lang="es-E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13" name="CustomShape 6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79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1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n 522"/>
          <p:cNvPicPr/>
          <p:nvPr/>
        </p:nvPicPr>
        <p:blipFill>
          <a:blip r:embed="rId5"/>
          <a:stretch/>
        </p:blipFill>
        <p:spPr>
          <a:xfrm>
            <a:off x="2664000" y="2520000"/>
            <a:ext cx="7198920" cy="3793680"/>
          </a:xfrm>
          <a:prstGeom prst="rect">
            <a:avLst/>
          </a:prstGeom>
          <a:ln>
            <a:noFill/>
          </a:ln>
        </p:spPr>
      </p:pic>
      <p:pic>
        <p:nvPicPr>
          <p:cNvPr id="524" name="Imagen 31"/>
          <p:cNvPicPr/>
          <p:nvPr/>
        </p:nvPicPr>
        <p:blipFill>
          <a:blip r:embed="rId6"/>
          <a:stretch/>
        </p:blipFill>
        <p:spPr>
          <a:xfrm>
            <a:off x="5266440" y="343980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5" name="Imagen 31"/>
          <p:cNvPicPr/>
          <p:nvPr/>
        </p:nvPicPr>
        <p:blipFill>
          <a:blip r:embed="rId6"/>
          <a:stretch/>
        </p:blipFill>
        <p:spPr>
          <a:xfrm>
            <a:off x="7628760" y="340128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526" name="Imagen 31"/>
          <p:cNvPicPr/>
          <p:nvPr/>
        </p:nvPicPr>
        <p:blipFill>
          <a:blip r:embed="rId6"/>
          <a:stretch/>
        </p:blipFill>
        <p:spPr>
          <a:xfrm rot="10800000">
            <a:off x="5266440" y="5353381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7" name="Imagen 31"/>
          <p:cNvPicPr/>
          <p:nvPr/>
        </p:nvPicPr>
        <p:blipFill>
          <a:blip r:embed="rId6"/>
          <a:stretch/>
        </p:blipFill>
        <p:spPr>
          <a:xfrm rot="10844400">
            <a:off x="7629120" y="5223652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16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83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1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Imagen 4"/>
          <p:cNvPicPr/>
          <p:nvPr/>
        </p:nvPicPr>
        <p:blipFill>
          <a:blip r:embed="rId4"/>
          <a:stretch/>
        </p:blipFill>
        <p:spPr>
          <a:xfrm>
            <a:off x="744480" y="1799640"/>
            <a:ext cx="7920720" cy="71928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98760" y="184752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938160" y="2736000"/>
            <a:ext cx="10940760" cy="22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n 4"/>
          <p:cNvPicPr/>
          <p:nvPr/>
        </p:nvPicPr>
        <p:blipFill>
          <a:blip r:embed="rId4"/>
          <a:stretch/>
        </p:blipFill>
        <p:spPr>
          <a:xfrm>
            <a:off x="3413880" y="3744000"/>
            <a:ext cx="5195160" cy="41112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3384000" y="3771360"/>
            <a:ext cx="525492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Imagen 4"/>
          <p:cNvPicPr/>
          <p:nvPr/>
        </p:nvPicPr>
        <p:blipFill>
          <a:blip r:embed="rId4"/>
          <a:stretch/>
        </p:blipFill>
        <p:spPr>
          <a:xfrm>
            <a:off x="1224000" y="5471640"/>
            <a:ext cx="9097200" cy="71928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1728000" y="559188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Imagen 30"/>
          <p:cNvPicPr/>
          <p:nvPr/>
        </p:nvPicPr>
        <p:blipFill>
          <a:blip r:embed="rId5"/>
          <a:stretch/>
        </p:blipFill>
        <p:spPr>
          <a:xfrm rot="16356600">
            <a:off x="10042200" y="4793400"/>
            <a:ext cx="1010160" cy="745560"/>
          </a:xfrm>
          <a:prstGeom prst="rect">
            <a:avLst/>
          </a:prstGeom>
          <a:ln>
            <a:noFill/>
          </a:ln>
        </p:spPr>
      </p:pic>
      <p:pic>
        <p:nvPicPr>
          <p:cNvPr id="542" name="Imagen 31"/>
          <p:cNvPicPr/>
          <p:nvPr/>
        </p:nvPicPr>
        <p:blipFill>
          <a:blip r:embed="rId6"/>
          <a:stretch/>
        </p:blipFill>
        <p:spPr>
          <a:xfrm rot="562200">
            <a:off x="2175120" y="3687120"/>
            <a:ext cx="1109160" cy="289800"/>
          </a:xfrm>
          <a:prstGeom prst="rect">
            <a:avLst/>
          </a:prstGeom>
          <a:ln>
            <a:noFill/>
          </a:ln>
        </p:spPr>
      </p:pic>
      <p:pic>
        <p:nvPicPr>
          <p:cNvPr id="1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99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504000" y="2808000"/>
            <a:ext cx="4822920" cy="2845454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ofrece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bindings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 nativos para 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Javascript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Ruby.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para otros lenguajes,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Automation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/>
          <p:cNvPicPr/>
          <p:nvPr/>
        </p:nvPicPr>
        <p:blipFill>
          <a:blip r:embed="rId4"/>
          <a:stretch/>
        </p:blipFill>
        <p:spPr>
          <a:xfrm>
            <a:off x="727200" y="1583640"/>
            <a:ext cx="4931280" cy="719280"/>
          </a:xfrm>
          <a:prstGeom prst="rect">
            <a:avLst/>
          </a:prstGeom>
          <a:ln>
            <a:noFill/>
          </a:ln>
        </p:spPr>
      </p:pic>
      <p:sp>
        <p:nvSpPr>
          <p:cNvPr id="550" name="CustomShape 5"/>
          <p:cNvSpPr/>
          <p:nvPr/>
        </p:nvSpPr>
        <p:spPr>
          <a:xfrm>
            <a:off x="698760" y="1631520"/>
            <a:ext cx="498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Imagen 10"/>
          <p:cNvPicPr/>
          <p:nvPr/>
        </p:nvPicPr>
        <p:blipFill>
          <a:blip r:embed="rId5"/>
          <a:stretch/>
        </p:blipFill>
        <p:spPr>
          <a:xfrm>
            <a:off x="6120000" y="2198880"/>
            <a:ext cx="5758560" cy="384804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53" name="Imagen 51"/>
          <p:cNvPicPr/>
          <p:nvPr/>
        </p:nvPicPr>
        <p:blipFill>
          <a:blip r:embed="rId6"/>
          <a:stretch/>
        </p:blipFill>
        <p:spPr>
          <a:xfrm rot="7200000">
            <a:off x="5450400" y="3555360"/>
            <a:ext cx="493560" cy="73224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33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7" name="Imagen 4"/>
          <p:cNvPicPr/>
          <p:nvPr/>
        </p:nvPicPr>
        <p:blipFill>
          <a:blip r:embed="rId4"/>
          <a:stretch/>
        </p:blipFill>
        <p:spPr>
          <a:xfrm>
            <a:off x="5202720" y="6480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4032000" y="7462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9" name="Imagen 4"/>
          <p:cNvPicPr/>
          <p:nvPr/>
        </p:nvPicPr>
        <p:blipFill>
          <a:blip r:embed="rId4"/>
          <a:stretch/>
        </p:blipFill>
        <p:spPr>
          <a:xfrm>
            <a:off x="738360" y="1583640"/>
            <a:ext cx="6852960" cy="71928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698760" y="1631520"/>
            <a:ext cx="693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Selenium WebDriver, ¿cómo?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2" name="Imagen 561"/>
          <p:cNvPicPr/>
          <p:nvPr/>
        </p:nvPicPr>
        <p:blipFill>
          <a:blip r:embed="rId5"/>
          <a:stretch/>
        </p:blipFill>
        <p:spPr>
          <a:xfrm>
            <a:off x="4925880" y="2664000"/>
            <a:ext cx="5873040" cy="309492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936000" y="2736000"/>
            <a:ext cx="3526920" cy="309492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4" name="Imagen 6"/>
          <p:cNvPicPr/>
          <p:nvPr/>
        </p:nvPicPr>
        <p:blipFill>
          <a:blip r:embed="rId6"/>
          <a:stretch/>
        </p:blipFill>
        <p:spPr>
          <a:xfrm>
            <a:off x="1377720" y="3608640"/>
            <a:ext cx="1285200" cy="1286280"/>
          </a:xfrm>
          <a:prstGeom prst="rect">
            <a:avLst/>
          </a:prstGeom>
          <a:ln>
            <a:noFill/>
          </a:ln>
        </p:spPr>
      </p:pic>
      <p:pic>
        <p:nvPicPr>
          <p:cNvPr id="565" name="Imagen 14"/>
          <p:cNvPicPr/>
          <p:nvPr/>
        </p:nvPicPr>
        <p:blipFill>
          <a:blip r:embed="rId7"/>
          <a:stretch/>
        </p:blipFill>
        <p:spPr>
          <a:xfrm>
            <a:off x="2808000" y="3908880"/>
            <a:ext cx="1522440" cy="608040"/>
          </a:xfrm>
          <a:prstGeom prst="rect">
            <a:avLst/>
          </a:prstGeom>
          <a:ln>
            <a:noFill/>
          </a:ln>
        </p:spPr>
      </p:pic>
      <p:pic>
        <p:nvPicPr>
          <p:cNvPr id="566" name="Imagen 38"/>
          <p:cNvPicPr/>
          <p:nvPr/>
        </p:nvPicPr>
        <p:blipFill>
          <a:blip r:embed="rId8"/>
          <a:stretch/>
        </p:blipFill>
        <p:spPr>
          <a:xfrm rot="8898000">
            <a:off x="4063680" y="2768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7" name="Imagen 38"/>
          <p:cNvPicPr/>
          <p:nvPr/>
        </p:nvPicPr>
        <p:blipFill>
          <a:blip r:embed="rId8"/>
          <a:stretch/>
        </p:blipFill>
        <p:spPr>
          <a:xfrm rot="20182800">
            <a:off x="4157280" y="5045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8" name="Imagen 31"/>
          <p:cNvPicPr/>
          <p:nvPr/>
        </p:nvPicPr>
        <p:blipFill>
          <a:blip r:embed="rId9"/>
          <a:stretch/>
        </p:blipFill>
        <p:spPr>
          <a:xfrm rot="10800000">
            <a:off x="7044383" y="5080666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69" name="Imagen 31"/>
          <p:cNvPicPr/>
          <p:nvPr/>
        </p:nvPicPr>
        <p:blipFill>
          <a:blip r:embed="rId9"/>
          <a:stretch/>
        </p:blipFill>
        <p:spPr>
          <a:xfrm>
            <a:off x="7054200" y="35265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70" name="Imagen 31"/>
          <p:cNvPicPr/>
          <p:nvPr/>
        </p:nvPicPr>
        <p:blipFill>
          <a:blip r:embed="rId9"/>
          <a:stretch/>
        </p:blipFill>
        <p:spPr>
          <a:xfrm>
            <a:off x="8958864" y="3528000"/>
            <a:ext cx="502920" cy="144720"/>
          </a:xfrm>
          <a:prstGeom prst="rect">
            <a:avLst/>
          </a:prstGeom>
          <a:ln>
            <a:noFill/>
          </a:ln>
        </p:spPr>
      </p:pic>
      <p:pic>
        <p:nvPicPr>
          <p:cNvPr id="571" name="Imagen 31"/>
          <p:cNvPicPr/>
          <p:nvPr/>
        </p:nvPicPr>
        <p:blipFill>
          <a:blip r:embed="rId9"/>
          <a:stretch/>
        </p:blipFill>
        <p:spPr>
          <a:xfrm rot="10800000">
            <a:off x="8951400" y="5008306"/>
            <a:ext cx="485280" cy="144720"/>
          </a:xfrm>
          <a:prstGeom prst="rect">
            <a:avLst/>
          </a:prstGeom>
          <a:ln>
            <a:noFill/>
          </a:ln>
        </p:spPr>
      </p:pic>
      <p:pic>
        <p:nvPicPr>
          <p:cNvPr id="21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30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0" y="1543680"/>
            <a:ext cx="4343237" cy="51085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72" name="Imagen 1"/>
          <p:cNvPicPr/>
          <p:nvPr/>
        </p:nvPicPr>
        <p:blipFill>
          <a:blip r:embed="rId4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n 4"/>
          <p:cNvPicPr/>
          <p:nvPr/>
        </p:nvPicPr>
        <p:blipFill>
          <a:blip r:embed="rId5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/>
          <p:cNvPicPr/>
          <p:nvPr/>
        </p:nvPicPr>
        <p:blipFill>
          <a:blip r:embed="rId5"/>
          <a:stretch/>
        </p:blipFill>
        <p:spPr>
          <a:xfrm>
            <a:off x="628200" y="1567440"/>
            <a:ext cx="5387760" cy="6469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597240" y="1610640"/>
            <a:ext cx="544968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864000" y="2736000"/>
            <a:ext cx="5974920" cy="2853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52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</a:t>
              </a:r>
              <a:r>
                <a:rPr lang="es-ES" sz="3200" b="1" dirty="0" err="1">
                  <a:latin typeface="metafors" panose="00000500000000000000" pitchFamily="2" charset="0"/>
                </a:rPr>
                <a:t>Cucumber</a:t>
              </a:r>
              <a:r>
                <a:rPr lang="es-ES" sz="3200" b="1" dirty="0">
                  <a:latin typeface="metafors" panose="00000500000000000000" pitchFamily="2" charset="0"/>
                </a:rPr>
                <a:t>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468720" y="2538360"/>
            <a:ext cx="1137492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Feature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BDD acaba finalmente reduciéndose a código ejecutable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bindings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para la API de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Imagen 4"/>
          <p:cNvPicPr/>
          <p:nvPr/>
        </p:nvPicPr>
        <p:blipFill>
          <a:blip r:embed="rId4"/>
          <a:stretch/>
        </p:blipFill>
        <p:spPr>
          <a:xfrm>
            <a:off x="454320" y="158400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89" name="CustomShape 5"/>
          <p:cNvSpPr/>
          <p:nvPr/>
        </p:nvSpPr>
        <p:spPr>
          <a:xfrm>
            <a:off x="432000" y="163188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Imagen 4"/>
          <p:cNvPicPr/>
          <p:nvPr/>
        </p:nvPicPr>
        <p:blipFill>
          <a:blip r:embed="rId4"/>
          <a:stretch/>
        </p:blipFill>
        <p:spPr>
          <a:xfrm>
            <a:off x="3965760" y="4449960"/>
            <a:ext cx="4411080" cy="22341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>
            <a:off x="3939840" y="4598640"/>
            <a:ext cx="446292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3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68720" y="2538360"/>
            <a:ext cx="11374920" cy="31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tests es el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tests para una misma página, podremos ver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clickar un elemento o botón que contiene determinado texto, mirar el encabezado de un párrafo, etcétera … ).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Selenium involucrara a varias páginas o vistas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Login, ¿habría que repetir el localizar cada elemento, rellenar o hacer input, y clickar el botón de “Login”? Es cierto que podríamos abstraer ese comportamiento en otra función dentro del mismo objeto, pero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mantenible a largo plazo y fruto de muchos quebraderos de cabeza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/>
          <p:cNvPicPr/>
          <p:nvPr/>
        </p:nvPicPr>
        <p:blipFill>
          <a:blip r:embed="rId4"/>
          <a:stretch/>
        </p:blipFill>
        <p:spPr>
          <a:xfrm>
            <a:off x="489240" y="1584000"/>
            <a:ext cx="5752757" cy="719280"/>
          </a:xfrm>
          <a:prstGeom prst="rect">
            <a:avLst/>
          </a:prstGeom>
          <a:ln>
            <a:noFill/>
          </a:ln>
        </p:spPr>
      </p:pic>
      <p:sp>
        <p:nvSpPr>
          <p:cNvPr id="600" name="CustomShape 5"/>
          <p:cNvSpPr/>
          <p:nvPr/>
        </p:nvSpPr>
        <p:spPr>
          <a:xfrm>
            <a:off x="432000" y="1631880"/>
            <a:ext cx="5819331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11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0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84720" y="2376000"/>
            <a:ext cx="5218200" cy="34596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Pues sí, hay una solución eficiente al problema: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De esta forma, localizadores de elementos y acciones sobre las mismas vistas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4"/>
          <p:cNvPicPr/>
          <p:nvPr/>
        </p:nvPicPr>
        <p:blipFill>
          <a:blip r:embed="rId4"/>
          <a:stretch/>
        </p:blipFill>
        <p:spPr>
          <a:xfrm>
            <a:off x="471240" y="1584000"/>
            <a:ext cx="5155837" cy="646920"/>
          </a:xfrm>
          <a:prstGeom prst="rect">
            <a:avLst/>
          </a:prstGeom>
          <a:ln>
            <a:noFill/>
          </a:ln>
        </p:spPr>
      </p:pic>
      <p:sp>
        <p:nvSpPr>
          <p:cNvPr id="609" name="CustomShape 5"/>
          <p:cNvSpPr/>
          <p:nvPr/>
        </p:nvSpPr>
        <p:spPr>
          <a:xfrm>
            <a:off x="432000" y="1627200"/>
            <a:ext cx="521569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n 610"/>
          <p:cNvPicPr/>
          <p:nvPr/>
        </p:nvPicPr>
        <p:blipFill>
          <a:blip r:embed="rId5"/>
          <a:stretch/>
        </p:blipFill>
        <p:spPr>
          <a:xfrm>
            <a:off x="7314840" y="2232000"/>
            <a:ext cx="3484080" cy="411876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612" name="Imagen 51"/>
          <p:cNvPicPr/>
          <p:nvPr/>
        </p:nvPicPr>
        <p:blipFill>
          <a:blip r:embed="rId6"/>
          <a:stretch/>
        </p:blipFill>
        <p:spPr>
          <a:xfrm rot="7198800">
            <a:off x="6158160" y="3496320"/>
            <a:ext cx="830160" cy="123156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5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1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Repository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44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5"/>
          <p:cNvSpPr/>
          <p:nvPr/>
        </p:nvSpPr>
        <p:spPr>
          <a:xfrm>
            <a:off x="432000" y="2376000"/>
            <a:ext cx="11590920" cy="254880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Continuous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Delivery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(CI) en Inglés, es una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lang="es-ES" sz="20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Bamboo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Travis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CI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entre otros. Estas herramientas nos permiten ejecutar o realizar varias acciones, como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-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</a:t>
            </a:r>
            <a:r>
              <a:rPr lang="es-ES" sz="20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WebDriver</a:t>
            </a:r>
            <a:r>
              <a:rPr lang="es-ES" sz="2000" u="sng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y muchos más tipos) en diferentes momentos del proceso de integración,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Imagen 4"/>
          <p:cNvPicPr/>
          <p:nvPr/>
        </p:nvPicPr>
        <p:blipFill>
          <a:blip r:embed="rId4"/>
          <a:stretch/>
        </p:blipFill>
        <p:spPr>
          <a:xfrm>
            <a:off x="1211760" y="4824000"/>
            <a:ext cx="10175040" cy="163548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1152000" y="4932720"/>
            <a:ext cx="10294920" cy="18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Caso práctico:</a:t>
            </a:r>
            <a:r>
              <a:rPr lang="es-ES" sz="22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4" name="Imagen 38"/>
          <p:cNvPicPr/>
          <p:nvPr/>
        </p:nvPicPr>
        <p:blipFill>
          <a:blip r:embed="rId5"/>
          <a:stretch/>
        </p:blipFill>
        <p:spPr>
          <a:xfrm rot="14980800">
            <a:off x="11122560" y="435960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15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38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8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39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41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1800000" y="280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1800000" y="352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1800000" y="424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1800000" y="496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419436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648000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876924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Imagen 31"/>
          <p:cNvPicPr/>
          <p:nvPr/>
        </p:nvPicPr>
        <p:blipFill>
          <a:blip r:embed="rId5"/>
          <a:stretch/>
        </p:blipFill>
        <p:spPr>
          <a:xfrm rot="19327800">
            <a:off x="3043080" y="4656240"/>
            <a:ext cx="1294560" cy="144720"/>
          </a:xfrm>
          <a:prstGeom prst="rect">
            <a:avLst/>
          </a:prstGeom>
          <a:ln>
            <a:noFill/>
          </a:ln>
        </p:spPr>
      </p:pic>
      <p:pic>
        <p:nvPicPr>
          <p:cNvPr id="651" name="Imagen 51"/>
          <p:cNvPicPr/>
          <p:nvPr/>
        </p:nvPicPr>
        <p:blipFill>
          <a:blip r:embed="rId6"/>
          <a:stretch/>
        </p:blipFill>
        <p:spPr>
          <a:xfrm rot="7200600">
            <a:off x="5803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2" name="Imagen 51"/>
          <p:cNvPicPr/>
          <p:nvPr/>
        </p:nvPicPr>
        <p:blipFill>
          <a:blip r:embed="rId6"/>
          <a:stretch/>
        </p:blipFill>
        <p:spPr>
          <a:xfrm rot="7200600">
            <a:off x="8107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3" name="Imagen 31"/>
          <p:cNvPicPr/>
          <p:nvPr/>
        </p:nvPicPr>
        <p:blipFill>
          <a:blip r:embed="rId5"/>
          <a:stretch/>
        </p:blipFill>
        <p:spPr>
          <a:xfrm rot="20208000">
            <a:off x="3139560" y="4293000"/>
            <a:ext cx="1073160" cy="119880"/>
          </a:xfrm>
          <a:prstGeom prst="rect">
            <a:avLst/>
          </a:prstGeom>
          <a:ln>
            <a:noFill/>
          </a:ln>
        </p:spPr>
      </p:pic>
      <p:pic>
        <p:nvPicPr>
          <p:cNvPr id="654" name="Imagen 31"/>
          <p:cNvPicPr/>
          <p:nvPr/>
        </p:nvPicPr>
        <p:blipFill>
          <a:blip r:embed="rId5"/>
          <a:stretch/>
        </p:blipFill>
        <p:spPr>
          <a:xfrm rot="1126200">
            <a:off x="3150720" y="3766680"/>
            <a:ext cx="1050840" cy="117360"/>
          </a:xfrm>
          <a:prstGeom prst="rect">
            <a:avLst/>
          </a:prstGeom>
          <a:ln>
            <a:noFill/>
          </a:ln>
        </p:spPr>
      </p:pic>
      <p:pic>
        <p:nvPicPr>
          <p:cNvPr id="655" name="Imagen 31"/>
          <p:cNvPicPr/>
          <p:nvPr/>
        </p:nvPicPr>
        <p:blipFill>
          <a:blip r:embed="rId5"/>
          <a:stretch/>
        </p:blipFill>
        <p:spPr>
          <a:xfrm rot="1417200">
            <a:off x="3124440" y="3501000"/>
            <a:ext cx="1145160" cy="127800"/>
          </a:xfrm>
          <a:prstGeom prst="rect">
            <a:avLst/>
          </a:prstGeom>
          <a:ln>
            <a:noFill/>
          </a:ln>
        </p:spPr>
      </p:pic>
      <p:pic>
        <p:nvPicPr>
          <p:cNvPr id="656" name="Imagen 31"/>
          <p:cNvPicPr/>
          <p:nvPr/>
        </p:nvPicPr>
        <p:blipFill>
          <a:blip r:embed="rId5"/>
          <a:stretch/>
        </p:blipFill>
        <p:spPr>
          <a:xfrm rot="5483400">
            <a:off x="9165240" y="459504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7" name="Imagen 31"/>
          <p:cNvPicPr/>
          <p:nvPr/>
        </p:nvPicPr>
        <p:blipFill>
          <a:blip r:embed="rId5"/>
          <a:stretch/>
        </p:blipFill>
        <p:spPr>
          <a:xfrm rot="5483400">
            <a:off x="6878520" y="459648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8" name="Imagen 31"/>
          <p:cNvPicPr/>
          <p:nvPr/>
        </p:nvPicPr>
        <p:blipFill>
          <a:blip r:embed="rId5"/>
          <a:stretch/>
        </p:blipFill>
        <p:spPr>
          <a:xfrm rot="5483400">
            <a:off x="4518360" y="4596480"/>
            <a:ext cx="699120" cy="18252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32000" y="506628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6408000" y="5059080"/>
            <a:ext cx="1727280" cy="1315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8692920" y="508356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/>
          <p:cNvPicPr/>
          <p:nvPr/>
        </p:nvPicPr>
        <p:blipFill>
          <a:blip r:embed="rId8"/>
          <a:stretch/>
        </p:blipFill>
        <p:spPr>
          <a:xfrm>
            <a:off x="8082727" y="1709540"/>
            <a:ext cx="2664720" cy="152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706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65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100622" y="46320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176162" y="2777778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362932" y="5457255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8655204" y="2318307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8130</TotalTime>
  <Words>2244</Words>
  <Application>Microsoft Office PowerPoint</Application>
  <PresentationFormat>Panorámica</PresentationFormat>
  <Paragraphs>301</Paragraphs>
  <Slides>29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Consolas</vt:lpstr>
      <vt:lpstr>DejaVu Sans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438</cp:revision>
  <dcterms:created xsi:type="dcterms:W3CDTF">2016-10-05T14:14:23Z</dcterms:created>
  <dcterms:modified xsi:type="dcterms:W3CDTF">2017-05-18T09:11:28Z</dcterms:modified>
</cp:coreProperties>
</file>